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alatino Linotype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alatino Linotype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alatino Linotype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alatino Linotype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alatino Linotype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alatino Linotype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alatino Linotype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alatino Linotype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alatino Linotyp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5E5"/>
          </a:solidFill>
        </a:fill>
      </a:tcStyle>
    </a:wholeTbl>
    <a:band2H>
      <a:tcTxStyle/>
      <a:tcStyle>
        <a:tcBdr/>
        <a:fill>
          <a:solidFill>
            <a:srgbClr val="E9EBF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5D8CB"/>
          </a:solidFill>
        </a:fill>
      </a:tcStyle>
    </a:wholeTbl>
    <a:band2H>
      <a:tcTxStyle/>
      <a:tcStyle>
        <a:tcBdr/>
        <a:fill>
          <a:solidFill>
            <a:srgbClr val="FAEC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7D8"/>
          </a:solidFill>
        </a:fill>
      </a:tcStyle>
    </a:wholeTbl>
    <a:band2H>
      <a:tcTxStyle/>
      <a:tcStyle>
        <a:tcBdr/>
        <a:fill>
          <a:solidFill>
            <a:srgbClr val="EBECE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4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7" name="Shape 9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441357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Palatino Linotype"/>
      </a:defRPr>
    </a:lvl1pPr>
    <a:lvl2pPr indent="228600" latinLnBrk="0">
      <a:defRPr sz="1200">
        <a:latin typeface="+mn-lt"/>
        <a:ea typeface="+mn-ea"/>
        <a:cs typeface="+mn-cs"/>
        <a:sym typeface="Palatino Linotype"/>
      </a:defRPr>
    </a:lvl2pPr>
    <a:lvl3pPr indent="457200" latinLnBrk="0">
      <a:defRPr sz="1200">
        <a:latin typeface="+mn-lt"/>
        <a:ea typeface="+mn-ea"/>
        <a:cs typeface="+mn-cs"/>
        <a:sym typeface="Palatino Linotype"/>
      </a:defRPr>
    </a:lvl3pPr>
    <a:lvl4pPr indent="685800" latinLnBrk="0">
      <a:defRPr sz="1200">
        <a:latin typeface="+mn-lt"/>
        <a:ea typeface="+mn-ea"/>
        <a:cs typeface="+mn-cs"/>
        <a:sym typeface="Palatino Linotype"/>
      </a:defRPr>
    </a:lvl4pPr>
    <a:lvl5pPr indent="914400" latinLnBrk="0">
      <a:defRPr sz="1200">
        <a:latin typeface="+mn-lt"/>
        <a:ea typeface="+mn-ea"/>
        <a:cs typeface="+mn-cs"/>
        <a:sym typeface="Palatino Linotype"/>
      </a:defRPr>
    </a:lvl5pPr>
    <a:lvl6pPr indent="1143000" latinLnBrk="0">
      <a:defRPr sz="1200">
        <a:latin typeface="+mn-lt"/>
        <a:ea typeface="+mn-ea"/>
        <a:cs typeface="+mn-cs"/>
        <a:sym typeface="Palatino Linotype"/>
      </a:defRPr>
    </a:lvl6pPr>
    <a:lvl7pPr indent="1371600" latinLnBrk="0">
      <a:defRPr sz="1200">
        <a:latin typeface="+mn-lt"/>
        <a:ea typeface="+mn-ea"/>
        <a:cs typeface="+mn-cs"/>
        <a:sym typeface="Palatino Linotype"/>
      </a:defRPr>
    </a:lvl7pPr>
    <a:lvl8pPr indent="1600200" latinLnBrk="0">
      <a:defRPr sz="1200">
        <a:latin typeface="+mn-lt"/>
        <a:ea typeface="+mn-ea"/>
        <a:cs typeface="+mn-cs"/>
        <a:sym typeface="Palatino Linotype"/>
      </a:defRPr>
    </a:lvl8pPr>
    <a:lvl9pPr indent="1828800" latinLnBrk="0">
      <a:defRPr sz="1200">
        <a:latin typeface="+mn-lt"/>
        <a:ea typeface="+mn-ea"/>
        <a:cs typeface="+mn-cs"/>
        <a:sym typeface="Palatino Linotyp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85800" y="609601"/>
            <a:ext cx="7772400" cy="426720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22312" y="1371600"/>
            <a:ext cx="7772401" cy="25050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4800"/>
            </a:lvl1pPr>
          </a:lstStyle>
          <a:p>
            <a:r>
              <a:t>Текст заголовка</a:t>
            </a:r>
          </a:p>
        </p:txBody>
      </p:sp>
      <p:sp>
        <p:nvSpPr>
          <p:cNvPr id="3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4068762"/>
            <a:ext cx="7772401" cy="1131888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rgbClr val="80808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rgbClr val="80808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" name="Oval 8"/>
          <p:cNvSpPr/>
          <p:nvPr/>
        </p:nvSpPr>
        <p:spPr>
          <a:xfrm>
            <a:off x="4296728" y="3924300"/>
            <a:ext cx="84773" cy="84772"/>
          </a:xfrm>
          <a:prstGeom prst="ellipse">
            <a:avLst/>
          </a:prstGeom>
          <a:solidFill>
            <a:srgbClr val="80808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40188" cy="609600"/>
          </a:xfrm>
          <a:prstGeom prst="rect">
            <a:avLst/>
          </a:prstGeom>
        </p:spPr>
        <p:txBody>
          <a:bodyPr anchor="b"/>
          <a:lstStyle>
            <a:lvl1pPr marL="0" indent="0" algn="ctr">
              <a:buSzTx/>
              <a:buFontTx/>
              <a:buNone/>
            </a:lvl1pPr>
            <a:lvl2pPr marL="0" indent="457200" algn="ctr">
              <a:buSzTx/>
              <a:buFontTx/>
              <a:buNone/>
            </a:lvl2pPr>
            <a:lvl3pPr marL="0" indent="914400" algn="ctr">
              <a:buSzTx/>
              <a:buFontTx/>
              <a:buNone/>
            </a:lvl3pPr>
            <a:lvl4pPr marL="0" indent="1371600" algn="ctr">
              <a:buSzTx/>
              <a:buFontTx/>
              <a:buNone/>
            </a:lvl4pPr>
            <a:lvl5pPr marL="0" indent="1828800" algn="ctr">
              <a:buSzTx/>
              <a:buFontTx/>
              <a:buNone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48200" y="1600200"/>
            <a:ext cx="4041775" cy="609600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buSzTx/>
              <a:buFontTx/>
              <a:buNone/>
            </a:pPr>
            <a:endParaRPr/>
          </a:p>
        </p:txBody>
      </p:sp>
      <p:sp>
        <p:nvSpPr>
          <p:cNvPr id="5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907087" y="266700"/>
            <a:ext cx="3008314" cy="20955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effectLst>
                  <a:outerShdw blurRad="50800" dist="25400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78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719137" y="273050"/>
            <a:ext cx="4995863" cy="585311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771" indent="-326571">
              <a:spcBef>
                <a:spcPts val="700"/>
              </a:spcBef>
              <a:defRPr sz="3200"/>
            </a:lvl2pPr>
            <a:lvl3pPr marL="1219200" indent="-304800"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907087" y="2438400"/>
            <a:ext cx="3008314" cy="3687763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125000"/>
              </a:lnSpc>
              <a:spcBef>
                <a:spcPts val="300"/>
              </a:spcBef>
              <a:buSzTx/>
              <a:buFontTx/>
              <a:buNone/>
              <a:defRPr sz="1600"/>
            </a:pPr>
            <a:endParaRPr/>
          </a:p>
        </p:txBody>
      </p:sp>
      <p:sp>
        <p:nvSpPr>
          <p:cNvPr id="8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679575" y="228600"/>
            <a:ext cx="5711825" cy="8953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/>
            </a:lvl1pPr>
          </a:lstStyle>
          <a:p>
            <a:r>
              <a:t>Текст заголовка</a:t>
            </a:r>
          </a:p>
        </p:txBody>
      </p:sp>
      <p:sp>
        <p:nvSpPr>
          <p:cNvPr id="88" name="Picture Placeholder 2"/>
          <p:cNvSpPr>
            <a:spLocks noGrp="1"/>
          </p:cNvSpPr>
          <p:nvPr>
            <p:ph type="pic" idx="13"/>
          </p:nvPr>
        </p:nvSpPr>
        <p:spPr>
          <a:xfrm>
            <a:off x="1508125" y="1143000"/>
            <a:ext cx="6054725" cy="4541045"/>
          </a:xfrm>
          <a:prstGeom prst="rect">
            <a:avLst/>
          </a:prstGeom>
          <a:ln w="76200">
            <a:solidFill>
              <a:srgbClr val="FFFFFF"/>
            </a:solidFill>
            <a:round/>
          </a:ln>
          <a:effectLst>
            <a:outerShdw blurRad="88900" dist="50800" dir="5400000" rotWithShape="0">
              <a:srgbClr val="000000">
                <a:alpha val="25000"/>
              </a:srgbClr>
            </a:outerShdw>
          </a:effectLst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679575" y="5810250"/>
            <a:ext cx="5711825" cy="5334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00"/>
              </a:spcBef>
              <a:buSzTx/>
              <a:buFontTx/>
              <a:buNone/>
              <a:defRPr sz="1600"/>
            </a:lvl1pPr>
            <a:lvl2pPr marL="0" indent="457200" algn="ctr">
              <a:spcBef>
                <a:spcPts val="300"/>
              </a:spcBef>
              <a:buSzTx/>
              <a:buFontTx/>
              <a:buNone/>
              <a:defRPr sz="1600"/>
            </a:lvl2pPr>
            <a:lvl3pPr marL="0" indent="914400" algn="ctr">
              <a:spcBef>
                <a:spcPts val="300"/>
              </a:spcBef>
              <a:buSzTx/>
              <a:buFontTx/>
              <a:buNone/>
              <a:defRPr sz="1600"/>
            </a:lvl3pPr>
            <a:lvl4pPr marL="0" indent="1371600" algn="ctr">
              <a:spcBef>
                <a:spcPts val="300"/>
              </a:spcBef>
              <a:buSzTx/>
              <a:buFontTx/>
              <a:buNone/>
              <a:defRPr sz="1600"/>
            </a:lvl4pPr>
            <a:lvl5pPr marL="0" indent="1828800" algn="ctr">
              <a:spcBef>
                <a:spcPts val="300"/>
              </a:spcBef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FFFFF"/>
            </a:gs>
            <a:gs pos="76000">
              <a:srgbClr val="F3F3F3"/>
            </a:gs>
            <a:gs pos="92000">
              <a:srgbClr val="D9D9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"/>
          <p:cNvSpPr/>
          <p:nvPr/>
        </p:nvSpPr>
        <p:spPr>
          <a:xfrm>
            <a:off x="8457759" y="6499383"/>
            <a:ext cx="84773" cy="84773"/>
          </a:xfrm>
          <a:prstGeom prst="ellipse">
            <a:avLst/>
          </a:prstGeom>
          <a:solidFill>
            <a:srgbClr val="80808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Oval 7"/>
          <p:cNvSpPr/>
          <p:nvPr/>
        </p:nvSpPr>
        <p:spPr>
          <a:xfrm>
            <a:off x="569118" y="6499383"/>
            <a:ext cx="84773" cy="84773"/>
          </a:xfrm>
          <a:prstGeom prst="ellipse">
            <a:avLst/>
          </a:prstGeom>
          <a:solidFill>
            <a:srgbClr val="80808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543277" y="6416230"/>
            <a:ext cx="236485" cy="245365"/>
          </a:xfrm>
          <a:prstGeom prst="rect">
            <a:avLst/>
          </a:prstGeom>
          <a:ln w="12700">
            <a:miter lim="400000"/>
          </a:ln>
        </p:spPr>
        <p:txBody>
          <a:bodyPr wrap="none" lIns="27432" tIns="27432" rIns="27432" bIns="27432" anchor="ctr">
            <a:spAutoFit/>
          </a:bodyPr>
          <a:lstStyle>
            <a:lvl1pPr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ts val="58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2F5897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+mn-lt"/>
          <a:ea typeface="+mn-ea"/>
          <a:cs typeface="+mn-cs"/>
          <a:sym typeface="Palatino Linotype"/>
        </a:defRPr>
      </a:lvl1pPr>
      <a:lvl2pPr marL="0" marR="0" indent="0" algn="ctr" defTabSz="914400" rtl="0" latinLnBrk="0">
        <a:lnSpc>
          <a:spcPts val="58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2F5897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+mn-lt"/>
          <a:ea typeface="+mn-ea"/>
          <a:cs typeface="+mn-cs"/>
          <a:sym typeface="Palatino Linotype"/>
        </a:defRPr>
      </a:lvl2pPr>
      <a:lvl3pPr marL="0" marR="0" indent="0" algn="ctr" defTabSz="914400" rtl="0" latinLnBrk="0">
        <a:lnSpc>
          <a:spcPts val="58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2F5897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+mn-lt"/>
          <a:ea typeface="+mn-ea"/>
          <a:cs typeface="+mn-cs"/>
          <a:sym typeface="Palatino Linotype"/>
        </a:defRPr>
      </a:lvl3pPr>
      <a:lvl4pPr marL="0" marR="0" indent="0" algn="ctr" defTabSz="914400" rtl="0" latinLnBrk="0">
        <a:lnSpc>
          <a:spcPts val="58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2F5897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+mn-lt"/>
          <a:ea typeface="+mn-ea"/>
          <a:cs typeface="+mn-cs"/>
          <a:sym typeface="Palatino Linotype"/>
        </a:defRPr>
      </a:lvl4pPr>
      <a:lvl5pPr marL="0" marR="0" indent="0" algn="ctr" defTabSz="914400" rtl="0" latinLnBrk="0">
        <a:lnSpc>
          <a:spcPts val="58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2F5897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+mn-lt"/>
          <a:ea typeface="+mn-ea"/>
          <a:cs typeface="+mn-cs"/>
          <a:sym typeface="Palatino Linotype"/>
        </a:defRPr>
      </a:lvl5pPr>
      <a:lvl6pPr marL="0" marR="0" indent="0" algn="ctr" defTabSz="914400" rtl="0" latinLnBrk="0">
        <a:lnSpc>
          <a:spcPts val="58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2F5897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+mn-lt"/>
          <a:ea typeface="+mn-ea"/>
          <a:cs typeface="+mn-cs"/>
          <a:sym typeface="Palatino Linotype"/>
        </a:defRPr>
      </a:lvl6pPr>
      <a:lvl7pPr marL="0" marR="0" indent="0" algn="ctr" defTabSz="914400" rtl="0" latinLnBrk="0">
        <a:lnSpc>
          <a:spcPts val="58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2F5897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+mn-lt"/>
          <a:ea typeface="+mn-ea"/>
          <a:cs typeface="+mn-cs"/>
          <a:sym typeface="Palatino Linotype"/>
        </a:defRPr>
      </a:lvl7pPr>
      <a:lvl8pPr marL="0" marR="0" indent="0" algn="ctr" defTabSz="914400" rtl="0" latinLnBrk="0">
        <a:lnSpc>
          <a:spcPts val="58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2F5897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+mn-lt"/>
          <a:ea typeface="+mn-ea"/>
          <a:cs typeface="+mn-cs"/>
          <a:sym typeface="Palatino Linotype"/>
        </a:defRPr>
      </a:lvl8pPr>
      <a:lvl9pPr marL="0" marR="0" indent="0" algn="ctr" defTabSz="914400" rtl="0" latinLnBrk="0">
        <a:lnSpc>
          <a:spcPts val="58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2F5897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+mn-lt"/>
          <a:ea typeface="+mn-ea"/>
          <a:cs typeface="+mn-cs"/>
          <a:sym typeface="Palatino Linotype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808080"/>
          </a:solidFill>
          <a:uFillTx/>
          <a:latin typeface="Century Gothic"/>
          <a:ea typeface="Century Gothic"/>
          <a:cs typeface="Century Gothic"/>
          <a:sym typeface="Century Gothic"/>
        </a:defRPr>
      </a:lvl1pPr>
      <a:lvl2pPr marL="885825" marR="0" indent="-42862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o"/>
        <a:tabLst/>
        <a:defRPr sz="2400" b="0" i="0" u="none" strike="noStrike" cap="none" spc="0" baseline="0">
          <a:solidFill>
            <a:srgbClr val="808080"/>
          </a:solidFill>
          <a:uFillTx/>
          <a:latin typeface="Century Gothic"/>
          <a:ea typeface="Century Gothic"/>
          <a:cs typeface="Century Gothic"/>
          <a:sym typeface="Century Gothic"/>
        </a:defRPr>
      </a:lvl2pPr>
      <a:lvl3pPr marL="12573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808080"/>
          </a:solidFill>
          <a:uFillTx/>
          <a:latin typeface="Century Gothic"/>
          <a:ea typeface="Century Gothic"/>
          <a:cs typeface="Century Gothic"/>
          <a:sym typeface="Century Gothic"/>
        </a:defRPr>
      </a:lvl3pPr>
      <a:lvl4pPr marL="17145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o"/>
        <a:tabLst/>
        <a:defRPr sz="2400" b="0" i="0" u="none" strike="noStrike" cap="none" spc="0" baseline="0">
          <a:solidFill>
            <a:srgbClr val="808080"/>
          </a:solidFill>
          <a:uFillTx/>
          <a:latin typeface="Century Gothic"/>
          <a:ea typeface="Century Gothic"/>
          <a:cs typeface="Century Gothic"/>
          <a:sym typeface="Century Gothic"/>
        </a:defRPr>
      </a:lvl4pPr>
      <a:lvl5pPr marL="21717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808080"/>
          </a:solidFill>
          <a:uFillTx/>
          <a:latin typeface="Century Gothic"/>
          <a:ea typeface="Century Gothic"/>
          <a:cs typeface="Century Gothic"/>
          <a:sym typeface="Century Gothic"/>
        </a:defRPr>
      </a:lvl5pPr>
      <a:lvl6pPr marL="26289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o"/>
        <a:tabLst/>
        <a:defRPr sz="2400" b="0" i="0" u="none" strike="noStrike" cap="none" spc="0" baseline="0">
          <a:solidFill>
            <a:srgbClr val="808080"/>
          </a:solidFill>
          <a:uFillTx/>
          <a:latin typeface="Century Gothic"/>
          <a:ea typeface="Century Gothic"/>
          <a:cs typeface="Century Gothic"/>
          <a:sym typeface="Century Gothic"/>
        </a:defRPr>
      </a:lvl6pPr>
      <a:lvl7pPr marL="30861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808080"/>
          </a:solidFill>
          <a:uFillTx/>
          <a:latin typeface="Century Gothic"/>
          <a:ea typeface="Century Gothic"/>
          <a:cs typeface="Century Gothic"/>
          <a:sym typeface="Century Gothic"/>
        </a:defRPr>
      </a:lvl7pPr>
      <a:lvl8pPr marL="35433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o"/>
        <a:tabLst/>
        <a:defRPr sz="2400" b="0" i="0" u="none" strike="noStrike" cap="none" spc="0" baseline="0">
          <a:solidFill>
            <a:srgbClr val="808080"/>
          </a:solidFill>
          <a:uFillTx/>
          <a:latin typeface="Century Gothic"/>
          <a:ea typeface="Century Gothic"/>
          <a:cs typeface="Century Gothic"/>
          <a:sym typeface="Century Gothic"/>
        </a:defRPr>
      </a:lvl8pPr>
      <a:lvl9pPr marL="40005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808080"/>
          </a:solidFill>
          <a:uFillTx/>
          <a:latin typeface="Century Gothic"/>
          <a:ea typeface="Century Gothic"/>
          <a:cs typeface="Century Gothic"/>
          <a:sym typeface="Century Gothic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Прямоугольник 5"/>
          <p:cNvSpPr txBox="1"/>
          <p:nvPr/>
        </p:nvSpPr>
        <p:spPr>
          <a:xfrm>
            <a:off x="873304" y="2635046"/>
            <a:ext cx="6790523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500">
                <a:latin typeface="Party LET"/>
                <a:ea typeface="Party LET"/>
                <a:cs typeface="Party LET"/>
                <a:sym typeface="Party LET"/>
              </a:defRPr>
            </a:lvl1pPr>
          </a:lstStyle>
          <a:p>
            <a:r>
              <a:t>Звонкие и глухие согласные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7324" y="1700808"/>
            <a:ext cx="8767521" cy="4471793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Прямоугольник 1"/>
          <p:cNvSpPr txBox="1"/>
          <p:nvPr/>
        </p:nvSpPr>
        <p:spPr>
          <a:xfrm>
            <a:off x="183045" y="476672"/>
            <a:ext cx="8447691" cy="1263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>
                <a:solidFill>
                  <a:srgbClr val="CC6600"/>
                </a:solidFill>
              </a:defRPr>
            </a:pPr>
            <a:r>
              <a:t>Помогите Маши и Мише заселить </a:t>
            </a:r>
          </a:p>
          <a:p>
            <a:pPr>
              <a:defRPr sz="4000">
                <a:solidFill>
                  <a:srgbClr val="CC6600"/>
                </a:solidFill>
              </a:defRPr>
            </a:pPr>
            <a:r>
              <a:t>  Дом парных согласных звуков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9741" y="389676"/>
            <a:ext cx="1986409" cy="2381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75855" y="4517795"/>
            <a:ext cx="2502926" cy="21292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60232" y="389676"/>
            <a:ext cx="1818875" cy="2381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5" descr="Picture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20476" y="4482619"/>
            <a:ext cx="2555981" cy="21544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Picture 6" descr="Picture 6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68161" y="415249"/>
            <a:ext cx="2918313" cy="2381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Picture 7" descr="Picture 7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32302" y="4509120"/>
            <a:ext cx="2655523" cy="2179713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Прямоугольник 3"/>
          <p:cNvSpPr txBox="1"/>
          <p:nvPr/>
        </p:nvSpPr>
        <p:spPr>
          <a:xfrm>
            <a:off x="657279" y="2720051"/>
            <a:ext cx="1279288" cy="544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…очка</a:t>
            </a:r>
          </a:p>
        </p:txBody>
      </p:sp>
      <p:sp>
        <p:nvSpPr>
          <p:cNvPr id="134" name="Прямоугольник 4"/>
          <p:cNvSpPr txBox="1"/>
          <p:nvPr/>
        </p:nvSpPr>
        <p:spPr>
          <a:xfrm>
            <a:off x="3841107" y="3936844"/>
            <a:ext cx="1279287" cy="544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…очка</a:t>
            </a:r>
          </a:p>
        </p:txBody>
      </p:sp>
      <p:sp>
        <p:nvSpPr>
          <p:cNvPr id="135" name="Прямоугольник 5"/>
          <p:cNvSpPr txBox="1"/>
          <p:nvPr/>
        </p:nvSpPr>
        <p:spPr>
          <a:xfrm>
            <a:off x="4028657" y="2755244"/>
            <a:ext cx="1097321" cy="544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…ора</a:t>
            </a:r>
          </a:p>
        </p:txBody>
      </p:sp>
      <p:sp>
        <p:nvSpPr>
          <p:cNvPr id="136" name="Прямоугольник 6"/>
          <p:cNvSpPr txBox="1"/>
          <p:nvPr/>
        </p:nvSpPr>
        <p:spPr>
          <a:xfrm>
            <a:off x="6986756" y="3924344"/>
            <a:ext cx="1097321" cy="544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…ора</a:t>
            </a:r>
          </a:p>
        </p:txBody>
      </p:sp>
      <p:sp>
        <p:nvSpPr>
          <p:cNvPr id="137" name="Прямоугольник 7"/>
          <p:cNvSpPr txBox="1"/>
          <p:nvPr/>
        </p:nvSpPr>
        <p:spPr>
          <a:xfrm>
            <a:off x="7025777" y="2720051"/>
            <a:ext cx="915155" cy="544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…уб</a:t>
            </a:r>
          </a:p>
        </p:txBody>
      </p:sp>
      <p:sp>
        <p:nvSpPr>
          <p:cNvPr id="138" name="Прямоугольник 8"/>
          <p:cNvSpPr txBox="1"/>
          <p:nvPr/>
        </p:nvSpPr>
        <p:spPr>
          <a:xfrm>
            <a:off x="1080471" y="3897398"/>
            <a:ext cx="915155" cy="544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…уб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1561" y="260647"/>
            <a:ext cx="2088233" cy="23028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80112" y="260647"/>
            <a:ext cx="3048594" cy="22884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5223" y="4051808"/>
            <a:ext cx="3240360" cy="23679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Picture 5" descr="Picture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148064" y="4051808"/>
            <a:ext cx="3480642" cy="2390248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Прямоугольник 3"/>
          <p:cNvSpPr txBox="1"/>
          <p:nvPr/>
        </p:nvSpPr>
        <p:spPr>
          <a:xfrm>
            <a:off x="6683872" y="2420888"/>
            <a:ext cx="1074501" cy="544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со…а</a:t>
            </a:r>
          </a:p>
        </p:txBody>
      </p:sp>
      <p:sp>
        <p:nvSpPr>
          <p:cNvPr id="145" name="Прямоугольник 4"/>
          <p:cNvSpPr txBox="1"/>
          <p:nvPr/>
        </p:nvSpPr>
        <p:spPr>
          <a:xfrm>
            <a:off x="1100649" y="2472375"/>
            <a:ext cx="1074501" cy="544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со…а</a:t>
            </a:r>
          </a:p>
        </p:txBody>
      </p:sp>
      <p:sp>
        <p:nvSpPr>
          <p:cNvPr id="146" name="Прямоугольник 5"/>
          <p:cNvSpPr txBox="1"/>
          <p:nvPr/>
        </p:nvSpPr>
        <p:spPr>
          <a:xfrm>
            <a:off x="6333378" y="3467032"/>
            <a:ext cx="1482488" cy="544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у…очка</a:t>
            </a:r>
          </a:p>
        </p:txBody>
      </p:sp>
      <p:sp>
        <p:nvSpPr>
          <p:cNvPr id="147" name="Прямоугольник 6"/>
          <p:cNvSpPr txBox="1"/>
          <p:nvPr/>
        </p:nvSpPr>
        <p:spPr>
          <a:xfrm>
            <a:off x="1094630" y="3467032"/>
            <a:ext cx="1482488" cy="544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t>у…очка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 3"/>
          <p:cNvSpPr txBox="1"/>
          <p:nvPr/>
        </p:nvSpPr>
        <p:spPr>
          <a:xfrm>
            <a:off x="225231" y="836712"/>
            <a:ext cx="8693537" cy="4193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 </a:t>
            </a:r>
            <a:r>
              <a:rPr sz="2400"/>
              <a:t>Аа     </a:t>
            </a:r>
            <a:r>
              <a:rPr sz="2400">
                <a:solidFill>
                  <a:srgbClr val="FF0000"/>
                </a:solidFill>
              </a:rPr>
              <a:t>[а ]                      </a:t>
            </a:r>
            <a:r>
              <a:rPr sz="2400"/>
              <a:t>Лл       </a:t>
            </a:r>
            <a:r>
              <a:rPr sz="2400">
                <a:solidFill>
                  <a:srgbClr val="00B050"/>
                </a:solidFill>
              </a:rPr>
              <a:t>[л]   [л']                </a:t>
            </a:r>
            <a:r>
              <a:rPr sz="2400">
                <a:solidFill>
                  <a:srgbClr val="00B0F0"/>
                </a:solidFill>
              </a:rPr>
              <a:t>Чч       [ -]   [ч']                               </a:t>
            </a:r>
          </a:p>
          <a:p>
            <a:pPr>
              <a:defRPr sz="2400"/>
            </a:pPr>
            <a:r>
              <a:t> Бб     </a:t>
            </a:r>
            <a:r>
              <a:rPr>
                <a:solidFill>
                  <a:srgbClr val="00B050"/>
                </a:solidFill>
              </a:rPr>
              <a:t>[б]  [б']                </a:t>
            </a:r>
            <a:r>
              <a:t>Мм     </a:t>
            </a:r>
            <a:r>
              <a:rPr>
                <a:solidFill>
                  <a:srgbClr val="00B050"/>
                </a:solidFill>
              </a:rPr>
              <a:t>[м]   [м']              </a:t>
            </a:r>
            <a:r>
              <a:t>Шш     </a:t>
            </a:r>
            <a:r>
              <a:rPr>
                <a:solidFill>
                  <a:srgbClr val="00B0F0"/>
                </a:solidFill>
              </a:rPr>
              <a:t>[ш]   [-']                               </a:t>
            </a:r>
          </a:p>
          <a:p>
            <a:pPr>
              <a:defRPr sz="2400"/>
            </a:pPr>
            <a:r>
              <a:t> Вв    </a:t>
            </a:r>
            <a:r>
              <a:rPr>
                <a:solidFill>
                  <a:srgbClr val="00B050"/>
                </a:solidFill>
              </a:rPr>
              <a:t>[в]   [в']                 </a:t>
            </a:r>
            <a:r>
              <a:t>Нн      </a:t>
            </a:r>
            <a:r>
              <a:rPr>
                <a:solidFill>
                  <a:srgbClr val="00B050"/>
                </a:solidFill>
              </a:rPr>
              <a:t>[н]   [н']               </a:t>
            </a:r>
            <a:r>
              <a:t>Щщ     </a:t>
            </a:r>
            <a:r>
              <a:rPr>
                <a:solidFill>
                  <a:srgbClr val="00B0F0"/>
                </a:solidFill>
              </a:rPr>
              <a:t>[ -]  [щ']                               </a:t>
            </a:r>
          </a:p>
          <a:p>
            <a:pPr>
              <a:defRPr sz="2400"/>
            </a:pPr>
            <a:r>
              <a:t> Гг     </a:t>
            </a:r>
            <a:r>
              <a:rPr>
                <a:solidFill>
                  <a:srgbClr val="00B050"/>
                </a:solidFill>
              </a:rPr>
              <a:t>[г]   [г']                 </a:t>
            </a:r>
            <a:r>
              <a:t>Оо       </a:t>
            </a:r>
            <a:r>
              <a:rPr>
                <a:solidFill>
                  <a:srgbClr val="FF0000"/>
                </a:solidFill>
              </a:rPr>
              <a:t>[о]                        </a:t>
            </a:r>
            <a:r>
              <a:t>ъ          [  - ]  [ - ]                               </a:t>
            </a:r>
          </a:p>
          <a:p>
            <a:pPr>
              <a:defRPr sz="2400"/>
            </a:pPr>
            <a:r>
              <a:t> Дд    </a:t>
            </a:r>
            <a:r>
              <a:rPr>
                <a:solidFill>
                  <a:srgbClr val="00B050"/>
                </a:solidFill>
              </a:rPr>
              <a:t>[д]   [д']                </a:t>
            </a:r>
            <a:r>
              <a:t>Пп      </a:t>
            </a:r>
            <a:r>
              <a:rPr>
                <a:solidFill>
                  <a:srgbClr val="00B0F0"/>
                </a:solidFill>
              </a:rPr>
              <a:t>[п]   [п']               </a:t>
            </a:r>
            <a:r>
              <a:t>Ыы      </a:t>
            </a:r>
            <a:r>
              <a:rPr>
                <a:solidFill>
                  <a:srgbClr val="FF0000"/>
                </a:solidFill>
              </a:rPr>
              <a:t>[ы ]        </a:t>
            </a:r>
          </a:p>
          <a:p>
            <a:pPr>
              <a:defRPr sz="2400"/>
            </a:pPr>
            <a:r>
              <a:t> Ее     </a:t>
            </a:r>
            <a:r>
              <a:rPr>
                <a:solidFill>
                  <a:srgbClr val="FF0000"/>
                </a:solidFill>
              </a:rPr>
              <a:t>[э]   </a:t>
            </a:r>
            <a:r>
              <a:t>[</a:t>
            </a:r>
            <a:r>
              <a:rPr>
                <a:solidFill>
                  <a:srgbClr val="00B050"/>
                </a:solidFill>
              </a:rPr>
              <a:t>й</a:t>
            </a:r>
            <a:r>
              <a:t>'</a:t>
            </a:r>
            <a:r>
              <a:rPr>
                <a:solidFill>
                  <a:srgbClr val="FF0000"/>
                </a:solidFill>
              </a:rPr>
              <a:t>э</a:t>
            </a:r>
            <a:r>
              <a:t>]              Рр      </a:t>
            </a:r>
            <a:r>
              <a:rPr>
                <a:solidFill>
                  <a:srgbClr val="00B050"/>
                </a:solidFill>
              </a:rPr>
              <a:t>[р]   [р']                </a:t>
            </a:r>
            <a:r>
              <a:t>ь           [ - ]   [ - ]                                             </a:t>
            </a:r>
          </a:p>
          <a:p>
            <a:pPr>
              <a:defRPr sz="2400"/>
            </a:pPr>
            <a:r>
              <a:t> Ёё     </a:t>
            </a:r>
            <a:r>
              <a:rPr>
                <a:solidFill>
                  <a:srgbClr val="FF0000"/>
                </a:solidFill>
              </a:rPr>
              <a:t>[о]   </a:t>
            </a:r>
            <a:r>
              <a:t>[</a:t>
            </a:r>
            <a:r>
              <a:rPr>
                <a:solidFill>
                  <a:srgbClr val="00B050"/>
                </a:solidFill>
              </a:rPr>
              <a:t>й'</a:t>
            </a:r>
            <a:r>
              <a:rPr>
                <a:solidFill>
                  <a:srgbClr val="FF0000"/>
                </a:solidFill>
              </a:rPr>
              <a:t>о</a:t>
            </a:r>
            <a:r>
              <a:t>]             Сс       </a:t>
            </a:r>
            <a:r>
              <a:rPr>
                <a:solidFill>
                  <a:srgbClr val="00B0F0"/>
                </a:solidFill>
              </a:rPr>
              <a:t>[с]   [с']                </a:t>
            </a:r>
            <a:r>
              <a:t>Ээ         </a:t>
            </a:r>
            <a:r>
              <a:rPr>
                <a:solidFill>
                  <a:srgbClr val="FF0000"/>
                </a:solidFill>
              </a:rPr>
              <a:t>[э ]        </a:t>
            </a:r>
          </a:p>
          <a:p>
            <a:pPr>
              <a:defRPr sz="2400"/>
            </a:pPr>
            <a:r>
              <a:t>Жж   </a:t>
            </a:r>
            <a:r>
              <a:rPr>
                <a:solidFill>
                  <a:srgbClr val="00B050"/>
                </a:solidFill>
              </a:rPr>
              <a:t>[ж ]   [-']               </a:t>
            </a:r>
            <a:r>
              <a:t>Тт       </a:t>
            </a:r>
            <a:r>
              <a:rPr>
                <a:solidFill>
                  <a:srgbClr val="00B0F0"/>
                </a:solidFill>
              </a:rPr>
              <a:t>[т]   [т']                </a:t>
            </a:r>
            <a:r>
              <a:t>Юю      </a:t>
            </a:r>
            <a:r>
              <a:rPr>
                <a:solidFill>
                  <a:srgbClr val="FF0000"/>
                </a:solidFill>
              </a:rPr>
              <a:t>[у]  </a:t>
            </a:r>
            <a:r>
              <a:t>[</a:t>
            </a:r>
            <a:r>
              <a:rPr>
                <a:solidFill>
                  <a:srgbClr val="00B050"/>
                </a:solidFill>
              </a:rPr>
              <a:t>й'</a:t>
            </a:r>
            <a:r>
              <a:rPr>
                <a:solidFill>
                  <a:srgbClr val="FF0000"/>
                </a:solidFill>
              </a:rPr>
              <a:t>у</a:t>
            </a:r>
            <a:r>
              <a:t>]                              </a:t>
            </a:r>
          </a:p>
          <a:p>
            <a:pPr>
              <a:defRPr sz="2400"/>
            </a:pPr>
            <a:r>
              <a:t> Зз     </a:t>
            </a:r>
            <a:r>
              <a:rPr>
                <a:solidFill>
                  <a:srgbClr val="00B050"/>
                </a:solidFill>
              </a:rPr>
              <a:t>[з]    [з']                 </a:t>
            </a:r>
            <a:r>
              <a:t>Уу      </a:t>
            </a:r>
            <a:r>
              <a:rPr>
                <a:solidFill>
                  <a:srgbClr val="FF0000"/>
                </a:solidFill>
              </a:rPr>
              <a:t>[у ]                       </a:t>
            </a:r>
            <a:r>
              <a:t>Яя         </a:t>
            </a:r>
            <a:r>
              <a:rPr>
                <a:solidFill>
                  <a:srgbClr val="FF0000"/>
                </a:solidFill>
              </a:rPr>
              <a:t>[а]   </a:t>
            </a:r>
            <a:r>
              <a:t>[</a:t>
            </a:r>
            <a:r>
              <a:rPr>
                <a:solidFill>
                  <a:srgbClr val="00B050"/>
                </a:solidFill>
              </a:rPr>
              <a:t>й</a:t>
            </a:r>
            <a:r>
              <a:t>'</a:t>
            </a:r>
            <a:r>
              <a:rPr>
                <a:solidFill>
                  <a:srgbClr val="FF0000"/>
                </a:solidFill>
              </a:rPr>
              <a:t>а</a:t>
            </a:r>
            <a:r>
              <a:t>]                                 </a:t>
            </a:r>
          </a:p>
          <a:p>
            <a:pPr>
              <a:defRPr sz="2400"/>
            </a:pPr>
            <a:r>
              <a:t> Ии   </a:t>
            </a:r>
            <a:r>
              <a:rPr>
                <a:solidFill>
                  <a:srgbClr val="FF0000"/>
                </a:solidFill>
              </a:rPr>
              <a:t>[и ]                        </a:t>
            </a:r>
            <a:r>
              <a:t>Фф      </a:t>
            </a:r>
            <a:r>
              <a:rPr>
                <a:solidFill>
                  <a:srgbClr val="00B0F0"/>
                </a:solidFill>
              </a:rPr>
              <a:t>[ф]   [ф']                            </a:t>
            </a:r>
          </a:p>
          <a:p>
            <a:pPr>
              <a:defRPr sz="2400"/>
            </a:pPr>
            <a:r>
              <a:t> Йй    </a:t>
            </a:r>
            <a:r>
              <a:rPr>
                <a:solidFill>
                  <a:srgbClr val="00B050"/>
                </a:solidFill>
              </a:rPr>
              <a:t>[ -]   [й']                </a:t>
            </a:r>
            <a:r>
              <a:t>Хх       </a:t>
            </a:r>
            <a:r>
              <a:rPr>
                <a:solidFill>
                  <a:srgbClr val="00B0F0"/>
                </a:solidFill>
              </a:rPr>
              <a:t>[х]   [х']                            </a:t>
            </a:r>
          </a:p>
          <a:p>
            <a:pPr>
              <a:defRPr sz="2400"/>
            </a:pPr>
            <a:r>
              <a:t> Кк    </a:t>
            </a:r>
            <a:r>
              <a:rPr>
                <a:solidFill>
                  <a:srgbClr val="00B050"/>
                </a:solidFill>
              </a:rPr>
              <a:t>[к]   [к']                 </a:t>
            </a:r>
            <a:r>
              <a:t>Цц      </a:t>
            </a:r>
            <a:r>
              <a:rPr>
                <a:solidFill>
                  <a:srgbClr val="00B0F0"/>
                </a:solidFill>
              </a:rPr>
              <a:t>[ц ]  [-']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3648" y="1268759"/>
            <a:ext cx="6181726" cy="1438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04004" y="3645024"/>
            <a:ext cx="6181726" cy="1377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511" y="1885431"/>
            <a:ext cx="2889619" cy="3313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40152" y="1773464"/>
            <a:ext cx="2772899" cy="3013624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Прямоугольник 3"/>
          <p:cNvSpPr txBox="1"/>
          <p:nvPr/>
        </p:nvSpPr>
        <p:spPr>
          <a:xfrm>
            <a:off x="4041656" y="332655"/>
            <a:ext cx="1690504" cy="57659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/>
            </a:pPr>
            <a:r>
              <a:t>Шапка </a:t>
            </a:r>
          </a:p>
          <a:p>
            <a:pPr>
              <a:defRPr sz="2800"/>
            </a:pPr>
            <a:r>
              <a:t>Санки</a:t>
            </a:r>
          </a:p>
          <a:p>
            <a:pPr>
              <a:defRPr sz="2800"/>
            </a:pPr>
            <a:r>
              <a:t>Бак</a:t>
            </a:r>
          </a:p>
          <a:p>
            <a:pPr>
              <a:defRPr sz="2800"/>
            </a:pPr>
            <a:r>
              <a:t>Флаги</a:t>
            </a:r>
          </a:p>
          <a:p>
            <a:pPr>
              <a:defRPr sz="2800"/>
            </a:pPr>
            <a:r>
              <a:t>Круг</a:t>
            </a:r>
          </a:p>
          <a:p>
            <a:pPr>
              <a:defRPr sz="2800"/>
            </a:pPr>
            <a:r>
              <a:t>Луч</a:t>
            </a:r>
          </a:p>
          <a:p>
            <a:pPr>
              <a:defRPr sz="2800"/>
            </a:pPr>
            <a:r>
              <a:t>Хлеб</a:t>
            </a:r>
          </a:p>
          <a:p>
            <a:pPr>
              <a:defRPr sz="2800"/>
            </a:pPr>
            <a:r>
              <a:t>Глаз</a:t>
            </a:r>
          </a:p>
          <a:p>
            <a:pPr>
              <a:defRPr sz="2800"/>
            </a:pPr>
            <a:r>
              <a:t>Нос</a:t>
            </a:r>
          </a:p>
          <a:p>
            <a:pPr>
              <a:defRPr sz="2800"/>
            </a:pPr>
            <a:r>
              <a:t>Звук</a:t>
            </a:r>
          </a:p>
          <a:p>
            <a:pPr>
              <a:defRPr sz="2800"/>
            </a:pPr>
            <a:r>
              <a:t>Волк</a:t>
            </a:r>
          </a:p>
          <a:p>
            <a:pPr>
              <a:defRPr sz="2800"/>
            </a:pPr>
            <a:r>
              <a:t>Рот</a:t>
            </a:r>
          </a:p>
          <a:p>
            <a:pPr>
              <a:defRPr sz="2800"/>
            </a:pPr>
            <a:r>
              <a:t>Крыса</a:t>
            </a:r>
          </a:p>
          <a:p>
            <a:pPr>
              <a:defRPr sz="2800"/>
            </a:pPr>
            <a:r>
              <a:t>Парта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3"/>
          <p:cNvSpPr txBox="1"/>
          <p:nvPr/>
        </p:nvSpPr>
        <p:spPr>
          <a:xfrm>
            <a:off x="405250" y="2996951"/>
            <a:ext cx="8405505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t>[б]  [в]  [г]  [д]  [з]  [к]   [л]   [м]  [н]  [п]  [р]   [с]   [т]   [ф]  [х]</a:t>
            </a:r>
          </a:p>
          <a:p>
            <a:pPr>
              <a:defRPr sz="2400"/>
            </a:pPr>
            <a:r>
              <a:t>[б'] [в'] [г'] [д'] [з']  [к']  [л'] [м']  [н']  [п'] [р‘]  [с']  [т‘]  [ф'] [х']</a:t>
            </a:r>
          </a:p>
        </p:txBody>
      </p:sp>
      <p:sp>
        <p:nvSpPr>
          <p:cNvPr id="111" name="Прямоугольник 4"/>
          <p:cNvSpPr txBox="1"/>
          <p:nvPr/>
        </p:nvSpPr>
        <p:spPr>
          <a:xfrm>
            <a:off x="225232" y="683404"/>
            <a:ext cx="8765543" cy="1263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>
                <a:solidFill>
                  <a:srgbClr val="CC6600"/>
                </a:solidFill>
              </a:defRPr>
            </a:pPr>
            <a:r>
              <a:t>Большинство согласных образует </a:t>
            </a:r>
          </a:p>
          <a:p>
            <a:pPr>
              <a:defRPr sz="4000">
                <a:solidFill>
                  <a:srgbClr val="CC6600"/>
                </a:solidFill>
              </a:defRPr>
            </a:pPr>
            <a:r>
              <a:t>пары твёрдых и мягких согласных: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рямоугольник 3"/>
          <p:cNvSpPr txBox="1"/>
          <p:nvPr/>
        </p:nvSpPr>
        <p:spPr>
          <a:xfrm>
            <a:off x="873303" y="692696"/>
            <a:ext cx="7397393" cy="1860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/>
            </a:pPr>
            <a:r>
              <a:t>  </a:t>
            </a:r>
            <a:r>
              <a:rPr>
                <a:solidFill>
                  <a:srgbClr val="CC6600"/>
                </a:solidFill>
              </a:rPr>
              <a:t>Не образуют пар следующие  </a:t>
            </a:r>
          </a:p>
          <a:p>
            <a:pPr>
              <a:defRPr sz="4000">
                <a:solidFill>
                  <a:srgbClr val="CC6600"/>
                </a:solidFill>
              </a:defRPr>
            </a:pPr>
            <a:r>
              <a:t> твёрдые и  мягкие согласные</a:t>
            </a:r>
          </a:p>
          <a:p>
            <a:pPr>
              <a:defRPr sz="4000">
                <a:solidFill>
                  <a:srgbClr val="CC6600"/>
                </a:solidFill>
              </a:defRPr>
            </a:pPr>
            <a:r>
              <a:t>                      звуки:</a:t>
            </a:r>
          </a:p>
        </p:txBody>
      </p:sp>
      <p:sp>
        <p:nvSpPr>
          <p:cNvPr id="114" name="Прямоугольник 4"/>
          <p:cNvSpPr txBox="1"/>
          <p:nvPr/>
        </p:nvSpPr>
        <p:spPr>
          <a:xfrm>
            <a:off x="1017319" y="3299798"/>
            <a:ext cx="7181369" cy="889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/>
            </a:pPr>
            <a:r>
              <a:t>Твёрдые	   [ж]    [ш]   [ц]     [   ]    [   ]    [  ] </a:t>
            </a:r>
          </a:p>
          <a:p>
            <a:pPr>
              <a:defRPr sz="2800"/>
            </a:pPr>
            <a:r>
              <a:t>Мягкие	   [  ']    [  ']    [  ']     [ч']   [щ']   [й]</a:t>
            </a:r>
            <a:r>
              <a:rPr sz="1800"/>
              <a:t>	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Прямоугольник 3"/>
          <p:cNvSpPr txBox="1"/>
          <p:nvPr/>
        </p:nvSpPr>
        <p:spPr>
          <a:xfrm>
            <a:off x="1873566" y="1052735"/>
            <a:ext cx="5165145" cy="3999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5400">
                <a:solidFill>
                  <a:srgbClr val="00B050"/>
                </a:solidFill>
              </a:defRPr>
            </a:pPr>
            <a:r>
              <a:t>Б</a:t>
            </a:r>
            <a:r>
              <a:rPr>
                <a:solidFill>
                  <a:srgbClr val="000000"/>
                </a:solidFill>
              </a:rPr>
              <a:t>очка – </a:t>
            </a:r>
            <a:r>
              <a:rPr>
                <a:solidFill>
                  <a:srgbClr val="0070C0"/>
                </a:solidFill>
              </a:rPr>
              <a:t>п</a:t>
            </a:r>
            <a:r>
              <a:rPr>
                <a:solidFill>
                  <a:srgbClr val="000000"/>
                </a:solidFill>
              </a:rPr>
              <a:t>очка</a:t>
            </a:r>
          </a:p>
          <a:p>
            <a:pPr>
              <a:defRPr sz="5400">
                <a:solidFill>
                  <a:srgbClr val="00B050"/>
                </a:solidFill>
              </a:defRPr>
            </a:pPr>
            <a:r>
              <a:t>Д</a:t>
            </a:r>
            <a:r>
              <a:rPr>
                <a:solidFill>
                  <a:srgbClr val="000000"/>
                </a:solidFill>
              </a:rPr>
              <a:t>оска – </a:t>
            </a:r>
            <a:r>
              <a:rPr>
                <a:solidFill>
                  <a:srgbClr val="0070C0"/>
                </a:solidFill>
              </a:rPr>
              <a:t>т</a:t>
            </a:r>
            <a:r>
              <a:rPr>
                <a:solidFill>
                  <a:srgbClr val="000000"/>
                </a:solidFill>
              </a:rPr>
              <a:t>оска</a:t>
            </a:r>
          </a:p>
          <a:p>
            <a:pPr>
              <a:defRPr sz="5400">
                <a:solidFill>
                  <a:srgbClr val="00B050"/>
                </a:solidFill>
              </a:defRPr>
            </a:pPr>
            <a:r>
              <a:t>Г</a:t>
            </a:r>
            <a:r>
              <a:rPr>
                <a:solidFill>
                  <a:srgbClr val="000000"/>
                </a:solidFill>
              </a:rPr>
              <a:t>олос -  </a:t>
            </a:r>
            <a:r>
              <a:rPr>
                <a:solidFill>
                  <a:srgbClr val="0070C0"/>
                </a:solidFill>
              </a:rPr>
              <a:t>к</a:t>
            </a:r>
            <a:r>
              <a:rPr>
                <a:solidFill>
                  <a:srgbClr val="000000"/>
                </a:solidFill>
              </a:rPr>
              <a:t>олос</a:t>
            </a:r>
          </a:p>
          <a:p>
            <a:pPr>
              <a:defRPr sz="5400">
                <a:solidFill>
                  <a:srgbClr val="00B050"/>
                </a:solidFill>
              </a:defRPr>
            </a:pPr>
            <a:r>
              <a:t>Ж</a:t>
            </a:r>
            <a:r>
              <a:rPr>
                <a:solidFill>
                  <a:srgbClr val="000000"/>
                </a:solidFill>
              </a:rPr>
              <a:t>ар  –   </a:t>
            </a:r>
            <a:r>
              <a:rPr>
                <a:solidFill>
                  <a:srgbClr val="0070C0"/>
                </a:solidFill>
              </a:rPr>
              <a:t>ш</a:t>
            </a:r>
            <a:r>
              <a:rPr>
                <a:solidFill>
                  <a:srgbClr val="000000"/>
                </a:solidFill>
              </a:rPr>
              <a:t>ар</a:t>
            </a:r>
          </a:p>
          <a:p>
            <a:pPr>
              <a:defRPr sz="5400"/>
            </a:pPr>
            <a:r>
              <a:t> </a:t>
            </a:r>
            <a:r>
              <a:rPr>
                <a:solidFill>
                  <a:srgbClr val="00B050"/>
                </a:solidFill>
              </a:rPr>
              <a:t>З</a:t>
            </a:r>
            <a:r>
              <a:t>уд   -   </a:t>
            </a:r>
            <a:r>
              <a:rPr>
                <a:solidFill>
                  <a:srgbClr val="0070C0"/>
                </a:solidFill>
              </a:rPr>
              <a:t>с</a:t>
            </a:r>
            <a:r>
              <a:t>уд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Прямоугольник 1"/>
          <p:cNvSpPr txBox="1"/>
          <p:nvPr/>
        </p:nvSpPr>
        <p:spPr>
          <a:xfrm>
            <a:off x="279704" y="740997"/>
            <a:ext cx="7922579" cy="666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>
                <a:solidFill>
                  <a:srgbClr val="CC6600"/>
                </a:solidFill>
              </a:defRPr>
            </a:lvl1pPr>
          </a:lstStyle>
          <a:p>
            <a:r>
              <a:t>Парные звонкие и глухие согласные</a:t>
            </a:r>
          </a:p>
        </p:txBody>
      </p:sp>
      <p:sp>
        <p:nvSpPr>
          <p:cNvPr id="119" name="Прямоугольник 2"/>
          <p:cNvSpPr txBox="1"/>
          <p:nvPr/>
        </p:nvSpPr>
        <p:spPr>
          <a:xfrm>
            <a:off x="441255" y="2828836"/>
            <a:ext cx="8405505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>
                <a:solidFill>
                  <a:srgbClr val="00B050"/>
                </a:solidFill>
              </a:defRPr>
            </a:pPr>
            <a:r>
              <a:t>ЗВОНКИЕ   [Б]  [Б’]  [В]  [В’] [Г] [Г’]  [Д] [Д’] [Ж] [З] [З’]</a:t>
            </a:r>
          </a:p>
          <a:p>
            <a:pPr>
              <a:defRPr sz="2400">
                <a:solidFill>
                  <a:srgbClr val="2F5897"/>
                </a:solidFill>
              </a:defRPr>
            </a:pPr>
            <a:r>
              <a:t>ГЛУХИЕ       [П] [П’] [Ф] [Ф’] [К] [К’] [Т] [Т’] [Ш] [С] [С’]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 3"/>
          <p:cNvSpPr txBox="1"/>
          <p:nvPr/>
        </p:nvSpPr>
        <p:spPr>
          <a:xfrm>
            <a:off x="513263" y="548679"/>
            <a:ext cx="8333497" cy="1013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3200"/>
            </a:pPr>
            <a:r>
              <a:t>      </a:t>
            </a:r>
            <a:r>
              <a:rPr>
                <a:solidFill>
                  <a:srgbClr val="CC6600"/>
                </a:solidFill>
              </a:rPr>
              <a:t>НЕПАРНЫЕ ЗВОНКИЕ  И  ГЛУХИЕ</a:t>
            </a:r>
          </a:p>
          <a:p>
            <a:pPr>
              <a:defRPr sz="3200">
                <a:solidFill>
                  <a:srgbClr val="CC6600"/>
                </a:solidFill>
              </a:defRPr>
            </a:pPr>
            <a:r>
              <a:t>                         СОГЛАСНЫЕ</a:t>
            </a:r>
          </a:p>
        </p:txBody>
      </p:sp>
      <p:graphicFrame>
        <p:nvGraphicFramePr>
          <p:cNvPr id="122" name="Таблица 5"/>
          <p:cNvGraphicFramePr/>
          <p:nvPr/>
        </p:nvGraphicFramePr>
        <p:xfrm>
          <a:off x="446792" y="2060848"/>
          <a:ext cx="8157656" cy="411480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901700"/>
                <a:gridCol w="904875"/>
                <a:gridCol w="901700"/>
                <a:gridCol w="903288"/>
                <a:gridCol w="903287"/>
                <a:gridCol w="904875"/>
                <a:gridCol w="904875"/>
                <a:gridCol w="904875"/>
                <a:gridCol w="928180"/>
              </a:tblGrid>
              <a:tr h="762000">
                <a:tc gridSpan="9">
                  <a:txBody>
                    <a:bodyPr/>
                    <a:lstStyle/>
                    <a:p>
                      <a:pPr marL="342900" indent="-342900" algn="ctr">
                        <a:defRPr sz="1800"/>
                      </a:pPr>
                      <a:r>
                        <a:rPr sz="4000"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НЕПАРНЫЕ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95400">
                <a:tc>
                  <a:txBody>
                    <a:bodyPr/>
                    <a:lstStyle/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 - ]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[Й,]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[Л] 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[Л</a:t>
                      </a:r>
                      <a:r>
                        <a:rPr baseline="30000"/>
                        <a:t>,</a:t>
                      </a:r>
                      <a:r>
                        <a:t>]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[М]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 [М</a:t>
                      </a:r>
                      <a:r>
                        <a:rPr baseline="30000"/>
                        <a:t>,</a:t>
                      </a:r>
                      <a:r>
                        <a:t>]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[Н] 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[Н</a:t>
                      </a:r>
                      <a:r>
                        <a:rPr baseline="30000"/>
                        <a:t>,</a:t>
                      </a:r>
                      <a:r>
                        <a:t>]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[Р]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[Р</a:t>
                      </a:r>
                      <a:r>
                        <a:rPr baseline="30000"/>
                        <a:t>,</a:t>
                      </a:r>
                      <a:r>
                        <a:t>]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762000">
                <a:tc gridSpan="5">
                  <a:txBody>
                    <a:bodyPr/>
                    <a:lstStyle/>
                    <a:p>
                      <a:pPr marL="342900" indent="-342900" algn="ctr"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САМЫЕ</a:t>
                      </a:r>
                      <a:r>
                        <a:rPr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t>ЗВОНКИЕ СОГЛАСНЫЕ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95400"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defRPr sz="24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defRPr sz="2400" b="1">
                          <a:solidFill>
                            <a:srgbClr val="2F589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[Х] 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2F589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[Х</a:t>
                      </a:r>
                      <a:r>
                        <a:rPr baseline="30000"/>
                        <a:t>,</a:t>
                      </a:r>
                      <a:r>
                        <a:t>]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defRPr sz="2400" b="1">
                          <a:solidFill>
                            <a:srgbClr val="2F589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[Ц]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2F589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 -,]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defRPr sz="2400" b="1">
                          <a:solidFill>
                            <a:srgbClr val="2F589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 - ]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2F589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 [Ч,]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defRPr sz="2400" b="1">
                          <a:solidFill>
                            <a:srgbClr val="2F589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 - ]</a:t>
                      </a:r>
                    </a:p>
                    <a:p>
                      <a:pPr marL="342900" indent="-342900" algn="ctr">
                        <a:defRPr sz="2400" b="1">
                          <a:solidFill>
                            <a:srgbClr val="2F5897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[Щ,]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00FF"/>
      </a:hlink>
      <a:folHlink>
        <a:srgbClr val="FF00FF"/>
      </a:folHlink>
    </a:clrScheme>
    <a:fontScheme name="Исполнительная">
      <a:majorFont>
        <a:latin typeface="Helvetica"/>
        <a:ea typeface="Helvetica"/>
        <a:cs typeface="Helvetica"/>
      </a:majorFont>
      <a:minorFont>
        <a:latin typeface="Palatino Linotype"/>
        <a:ea typeface="Palatino Linotype"/>
        <a:cs typeface="Palatino Linotype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8575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8575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Исполнительная">
  <a:themeElements>
    <a:clrScheme name="Исполнительная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00FF"/>
      </a:hlink>
      <a:folHlink>
        <a:srgbClr val="FF00FF"/>
      </a:folHlink>
    </a:clrScheme>
    <a:fontScheme name="Исполнительная">
      <a:majorFont>
        <a:latin typeface="Helvetica"/>
        <a:ea typeface="Helvetica"/>
        <a:cs typeface="Helvetica"/>
      </a:majorFont>
      <a:minorFont>
        <a:latin typeface="Palatino Linotype"/>
        <a:ea typeface="Palatino Linotype"/>
        <a:cs typeface="Palatino Linotype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8575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8575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527</Words>
  <Application>Microsoft Office PowerPoint</Application>
  <PresentationFormat>Экран (4:3)</PresentationFormat>
  <Paragraphs>78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1</cp:revision>
  <dcterms:modified xsi:type="dcterms:W3CDTF">2020-04-04T14:52:27Z</dcterms:modified>
</cp:coreProperties>
</file>